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31"/>
  </p:notesMasterIdLst>
  <p:handoutMasterIdLst>
    <p:handoutMasterId r:id="rId32"/>
  </p:handoutMasterIdLst>
  <p:sldIdLst>
    <p:sldId id="364" r:id="rId5"/>
    <p:sldId id="365" r:id="rId6"/>
    <p:sldId id="359" r:id="rId7"/>
    <p:sldId id="720" r:id="rId8"/>
    <p:sldId id="656" r:id="rId9"/>
    <p:sldId id="693" r:id="rId10"/>
    <p:sldId id="691" r:id="rId11"/>
    <p:sldId id="689" r:id="rId12"/>
    <p:sldId id="692" r:id="rId13"/>
    <p:sldId id="723" r:id="rId14"/>
    <p:sldId id="688" r:id="rId15"/>
    <p:sldId id="717" r:id="rId16"/>
    <p:sldId id="716" r:id="rId17"/>
    <p:sldId id="684" r:id="rId18"/>
    <p:sldId id="685" r:id="rId19"/>
    <p:sldId id="686" r:id="rId20"/>
    <p:sldId id="718" r:id="rId21"/>
    <p:sldId id="615" r:id="rId22"/>
    <p:sldId id="721" r:id="rId23"/>
    <p:sldId id="724" r:id="rId24"/>
    <p:sldId id="725" r:id="rId25"/>
    <p:sldId id="727" r:id="rId26"/>
    <p:sldId id="728" r:id="rId27"/>
    <p:sldId id="722" r:id="rId28"/>
    <p:sldId id="382" r:id="rId29"/>
    <p:sldId id="367" r:id="rId30"/>
  </p:sldIdLst>
  <p:sldSz cx="12192000" cy="6858000"/>
  <p:notesSz cx="6797675" cy="9926638"/>
  <p:embeddedFontLs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Bold" panose="020B0604020202020204" charset="0"/>
      <p:bold r:id="rId41"/>
      <p:italic r:id="rId42"/>
      <p:boldItalic r:id="rId43"/>
    </p:embeddedFont>
    <p:embeddedFont>
      <p:font typeface="Roboto Regular" panose="020B0604020202020204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ntent" id="{D71A75A3-E1F9-BB43-BA52-0CD7E5C3B444}">
          <p14:sldIdLst>
            <p14:sldId id="364"/>
            <p14:sldId id="365"/>
            <p14:sldId id="359"/>
            <p14:sldId id="720"/>
            <p14:sldId id="656"/>
            <p14:sldId id="693"/>
            <p14:sldId id="691"/>
            <p14:sldId id="689"/>
            <p14:sldId id="692"/>
          </p14:sldIdLst>
        </p14:section>
        <p14:section name="dbatools" id="{305D7B0E-CB29-41FA-A0C5-2068A3646324}">
          <p14:sldIdLst>
            <p14:sldId id="723"/>
            <p14:sldId id="688"/>
            <p14:sldId id="717"/>
            <p14:sldId id="716"/>
            <p14:sldId id="684"/>
            <p14:sldId id="685"/>
            <p14:sldId id="686"/>
            <p14:sldId id="718"/>
            <p14:sldId id="615"/>
            <p14:sldId id="721"/>
          </p14:sldIdLst>
        </p14:section>
        <p14:section name="combine" id="{C2DB4126-2E9E-4C37-B804-D8614755069F}">
          <p14:sldIdLst>
            <p14:sldId id="724"/>
            <p14:sldId id="725"/>
            <p14:sldId id="727"/>
            <p14:sldId id="728"/>
            <p14:sldId id="722"/>
          </p14:sldIdLst>
        </p14:section>
        <p14:section name="end" id="{CB41D0F1-DC89-4A4F-A16B-D6EAADD48FB6}">
          <p14:sldIdLst>
            <p14:sldId id="382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C1A00-73D5-1DF3-5547-98A7D8EA9C5A}" name="Pat Lima" initials="PL" userId="S::Pat.Lima@red-gate.com::b3530849-8825-4999-945d-f7b930f3bccc" providerId="AD"/>
  <p188:author id="{CB445708-A124-7A93-D74A-1854979CA4CD}" name="Annabel Bradford" initials="AB" userId="S::annabel.bradford@red-gate.com::dcf9b3cd-eae4-4ad8-b8c4-002c82c7e4a1" providerId="AD"/>
  <p188:author id="{C263C11C-505C-068C-9836-17A024092ACE}" name="Sneh Zaveri" initials="SZ" userId="S::sneh.zaveri@red-gate.com::cfc53dd7-3130-46c5-840f-0798841638cf" providerId="AD"/>
  <p188:author id="{852F9E47-C14E-BEC5-F6BC-A6E84325B495}" name="Pat Lima" initials="PL" userId="S::pat.lima@red-gate.com::b3530849-8825-4999-945d-f7b930f3bccc" providerId="AD"/>
  <p188:author id="{81B96763-8A3A-EE90-9119-5FE186E75F50}" name="Craig Ellis" initials="CE" userId="S::craig.ellis@red-gate.com::814943ef-bc4a-49b9-a49c-491e32997dd0" providerId="AD"/>
  <p188:author id="{43E32397-5AC5-FE8D-8F1E-651716232A86}" name="Rain Cao" initials="RC" userId="S::rain.cao@red-gate.com::fd3af6c4-6987-4917-9236-8c7e6ae59d27" providerId="AD"/>
  <p188:author id="{5BDAC7A2-0C65-696A-A09B-067B3574E82F}" name="Anika Poliseno" initials="AP" userId="Anika Poliseno" providerId="None"/>
  <p188:author id="{2D268DC1-7348-79C1-813F-9A60049F9793}" name="Anika Poliseno" initials="AP" userId="S::anika.poliseno@red-gate.com::4df46166-2097-4905-989a-f31736024660" providerId="AD"/>
  <p188:author id="{DEBFF0C3-F6C1-9813-905D-BA567471174C}" name="Dylan Harding" initials="DH" userId="S::dylan.harding@red-gate.com::a84da45a-9c97-41ab-9898-065ca20235fc" providerId="AD"/>
  <p188:author id="{1E270ACC-ED87-DD83-45BB-4893889E8A6D}" name="Cecilia Judmann" initials="CJ" userId="S::cecilia.judmann@red-gate.com::34ba065a-3c01-4034-87f8-23f04a4469c0" providerId="AD"/>
  <p188:author id="{D03476D1-2A18-08C0-1A81-A55F4939DA72}" name="Terence O'Shea" initials="TO" userId="S::terence.oshea@red-gate.com::c38218f2-9dfb-4b76-9955-b03e1a0bfbff" providerId="AD"/>
  <p188:author id="{0CA76BFE-3AEF-ECA6-FD28-577478B8C255}" name="Sanjeet Gandham" initials="SG" userId="S::sanjeet.gandham@red-gate.com::98e95d9d-2b41-4f7c-b90e-6d37c126b3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1"/>
    <a:srgbClr val="00A361"/>
    <a:srgbClr val="4B80C1"/>
    <a:srgbClr val="ED3331"/>
    <a:srgbClr val="EBAB2A"/>
    <a:srgbClr val="E6E6E6"/>
    <a:srgbClr val="F2F2F2"/>
    <a:srgbClr val="222222"/>
    <a:srgbClr val="37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7BD7A-FEFB-43BA-BAA7-CD2843858CD4}" v="1" dt="2025-09-10T08:56:47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25" autoAdjust="0"/>
  </p:normalViewPr>
  <p:slideViewPr>
    <p:cSldViewPr snapToGrid="0">
      <p:cViewPr varScale="1">
        <p:scale>
          <a:sx n="88" d="100"/>
          <a:sy n="88" d="100"/>
        </p:scale>
        <p:origin x="14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– if you swap your repo to be public you need to change a setting that allows your self-hosted runner to run – otherwise it sits there waiting for jobs, and your actions sit there waiting for runners</a:t>
            </a:r>
          </a:p>
          <a:p>
            <a:endParaRPr lang="en-GB" dirty="0"/>
          </a:p>
          <a:p>
            <a:r>
              <a:rPr lang="en-GB" dirty="0"/>
              <a:t>GitHub Hosted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 usage is free for standard GitHub-hosted runners in public repositories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 of types you can choose – windows,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versions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Self-hosted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control</a:t>
            </a:r>
          </a:p>
          <a:p>
            <a:pPr marL="171450" indent="-171450">
              <a:buFontTx/>
              <a:buChar char="-"/>
            </a:pPr>
            <a:r>
              <a:rPr lang="en-GB" dirty="0"/>
              <a:t>Free to use</a:t>
            </a:r>
          </a:p>
          <a:p>
            <a:pPr marL="171450" indent="-171450">
              <a:buFontTx/>
              <a:buChar char="-"/>
            </a:pPr>
            <a:r>
              <a:rPr lang="en-GB" dirty="0"/>
              <a:t>Inside your network so access to things</a:t>
            </a:r>
          </a:p>
        </p:txBody>
      </p:sp>
    </p:spTree>
    <p:extLst>
      <p:ext uri="{BB962C8B-B14F-4D97-AF65-F5344CB8AC3E}">
        <p14:creationId xmlns:p14="http://schemas.microsoft.com/office/powerpoint/2010/main" val="339489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93794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71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Point out schedule runs</a:t>
            </a:r>
          </a:p>
          <a:p>
            <a:r>
              <a:rPr lang="en-GB"/>
              <a:t>Manually triggered runs</a:t>
            </a:r>
          </a:p>
          <a:p>
            <a:r>
              <a:rPr lang="en-GB"/>
              <a:t>One that was cancelled</a:t>
            </a:r>
          </a:p>
        </p:txBody>
      </p:sp>
    </p:spTree>
    <p:extLst>
      <p:ext uri="{BB962C8B-B14F-4D97-AF65-F5344CB8AC3E}">
        <p14:creationId xmlns:p14="http://schemas.microsoft.com/office/powerpoint/2010/main" val="83763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7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Right click database &gt; tasks &gt; backup</a:t>
            </a:r>
          </a:p>
        </p:txBody>
      </p:sp>
    </p:spTree>
    <p:extLst>
      <p:ext uri="{BB962C8B-B14F-4D97-AF65-F5344CB8AC3E}">
        <p14:creationId xmlns:p14="http://schemas.microsoft.com/office/powerpoint/2010/main" val="352092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D628B-E01A-99FE-C3C4-F7752EA8C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B5B71-CA86-3211-7655-5C975541E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335EF-C905-3FA0-A275-7E2561A9F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70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8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21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4359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05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7349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034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1612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36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5937644"/>
            <a:ext cx="2454729" cy="7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2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29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03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26826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68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5437E5-28F1-CC4C-EB89-2B7E59B6A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2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9963A2F-293C-8101-237E-3DF35EAE9C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7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8BDBEB-2C72-038D-FD53-1E37CFAFF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/>
              <a:t>“A very wise and interesting quote from someone great can go in this text box”</a:t>
            </a:r>
            <a:endParaRPr lang="en-US" alt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5BFD79-81BE-F9F6-2784-283FC49D66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22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8E867D-DCC9-D7A5-00CA-EF3B0D4E5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9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142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6484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</a:t>
            </a:r>
            <a:r>
              <a:rPr lang="en-US" sz="2800" b="0" i="0" kern="120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nl</a:t>
            </a:r>
            <a:r>
              <a:rPr lang="en-US" sz="2800" b="0" i="0" kern="120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US" sz="28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53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8" r:id="rId4"/>
    <p:sldLayoutId id="2147483778" r:id="rId5"/>
    <p:sldLayoutId id="2147483779" r:id="rId6"/>
    <p:sldLayoutId id="2147483781" r:id="rId7"/>
    <p:sldLayoutId id="2147483782" r:id="rId8"/>
    <p:sldLayoutId id="2147483761" r:id="rId9"/>
    <p:sldLayoutId id="2147483786" r:id="rId10"/>
    <p:sldLayoutId id="2147483767" r:id="rId11"/>
    <p:sldLayoutId id="2147483792" r:id="rId12"/>
    <p:sldLayoutId id="2147483768" r:id="rId13"/>
    <p:sldLayoutId id="2147483769" r:id="rId14"/>
    <p:sldLayoutId id="2147483791" r:id="rId15"/>
    <p:sldLayoutId id="2147483783" r:id="rId16"/>
    <p:sldLayoutId id="2147483789" r:id="rId17"/>
    <p:sldLayoutId id="2147483770" r:id="rId18"/>
    <p:sldLayoutId id="2147483771" r:id="rId19"/>
    <p:sldLayoutId id="2147483790" r:id="rId20"/>
    <p:sldLayoutId id="2147483766" r:id="rId21"/>
    <p:sldLayoutId id="2147483772" r:id="rId22"/>
    <p:sldLayoutId id="2147483784" r:id="rId23"/>
    <p:sldLayoutId id="2147483793" r:id="rId24"/>
    <p:sldLayoutId id="2147483760" r:id="rId25"/>
    <p:sldLayoutId id="2147483787" r:id="rId26"/>
    <p:sldLayoutId id="2147483794" r:id="rId27"/>
    <p:sldLayoutId id="2147483795" r:id="rId28"/>
    <p:sldLayoutId id="2147483796" r:id="rId29"/>
    <p:sldLayoutId id="2147483797" r:id="rId30"/>
    <p:sldLayoutId id="2147483798" r:id="rId31"/>
    <p:sldLayoutId id="2147483799" r:id="rId3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6"/>
            <a:ext cx="7309789" cy="3069927"/>
          </a:xfrm>
        </p:spPr>
        <p:txBody>
          <a:bodyPr/>
          <a:lstStyle/>
          <a:p>
            <a:r>
              <a:rPr lang="en-GB" dirty="0"/>
              <a:t>SQL Server Automation with PowerShell, </a:t>
            </a:r>
            <a:r>
              <a:rPr lang="en-GB" dirty="0" err="1"/>
              <a:t>dbatools</a:t>
            </a:r>
            <a:r>
              <a:rPr lang="en-GB" dirty="0"/>
              <a:t> and GitHub Actions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4A808-5400-5BA1-185F-7931C835A32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(She/Her)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8FA53-C8B3-6C0B-73DF-15BEFC73EA2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Platform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23F72-C544-8DD5-9F9E-40B0CB9B688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A8600-FC27-8488-548F-D646611E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12D84-C8F2-1E38-4510-1AFDC00FD9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dbatools</a:t>
            </a:r>
            <a:endParaRPr lang="en-GB" dirty="0"/>
          </a:p>
        </p:txBody>
      </p:sp>
      <p:pic>
        <p:nvPicPr>
          <p:cNvPr id="2052" name="Picture 4" descr="dbatools logo">
            <a:extLst>
              <a:ext uri="{FF2B5EF4-FFF2-40B4-BE49-F238E27FC236}">
                <a16:creationId xmlns:a16="http://schemas.microsoft.com/office/drawing/2014/main" id="{F6A7B8E1-909A-7117-43C7-3890A0D6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2" y="1948163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1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E1081-715B-9203-5D6E-D1DDA1C8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798286"/>
            <a:ext cx="11306432" cy="5080000"/>
          </a:xfrm>
        </p:spPr>
        <p:txBody>
          <a:bodyPr>
            <a:normAutofit fontScale="90000"/>
          </a:bodyPr>
          <a:lstStyle/>
          <a:p>
            <a:r>
              <a:rPr lang="en-GB" dirty="0"/>
              <a:t>It’s like a command line </a:t>
            </a:r>
            <a:br>
              <a:rPr lang="en-GB" dirty="0"/>
            </a:br>
            <a:r>
              <a:rPr lang="en-GB" dirty="0"/>
              <a:t>SQL Server Management Studio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you can do it in SSMS – you can do it in </a:t>
            </a:r>
            <a:r>
              <a:rPr lang="en-GB" dirty="0" err="1"/>
              <a:t>dbatools</a:t>
            </a:r>
            <a:r>
              <a:rPr lang="en-GB" dirty="0"/>
              <a:t>*</a:t>
            </a:r>
            <a:br>
              <a:rPr lang="en-GB" dirty="0"/>
            </a:br>
            <a:br>
              <a:rPr lang="en-GB" dirty="0"/>
            </a:br>
            <a:r>
              <a:rPr lang="en-GB" sz="3100" dirty="0"/>
              <a:t>*mostly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87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99F3-4F47-45A5-23E9-8755F6F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27EDE-0552-600B-9325-42923C9588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11833548" cy="1325562"/>
          </a:xfrm>
        </p:spPr>
        <p:txBody>
          <a:bodyPr/>
          <a:lstStyle/>
          <a:p>
            <a:r>
              <a:rPr lang="en-GB" dirty="0"/>
              <a:t>Get Database Info for User Database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E111B-6194-E1BA-1E5D-9A36F75B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6" y="1152089"/>
            <a:ext cx="8507012" cy="3200847"/>
          </a:xfrm>
          <a:prstGeom prst="rect">
            <a:avLst/>
          </a:prstGeom>
          <a:ln>
            <a:solidFill>
              <a:srgbClr val="00001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306F0-CC6C-2450-C529-231476F5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65171"/>
          <a:stretch/>
        </p:blipFill>
        <p:spPr>
          <a:xfrm>
            <a:off x="179226" y="4593658"/>
            <a:ext cx="11833548" cy="1181479"/>
          </a:xfrm>
          <a:prstGeom prst="rect">
            <a:avLst/>
          </a:prstGeom>
          <a:ln>
            <a:solidFill>
              <a:srgbClr val="000011"/>
            </a:solidFill>
          </a:ln>
        </p:spPr>
      </p:pic>
    </p:spTree>
    <p:extLst>
      <p:ext uri="{BB962C8B-B14F-4D97-AF65-F5344CB8AC3E}">
        <p14:creationId xmlns:p14="http://schemas.microsoft.com/office/powerpoint/2010/main" val="16326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F46A-3D12-DF25-D78C-E743A545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01E47-2867-48CB-880E-6DB9BBEFB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493713"/>
            <a:ext cx="11924479" cy="1325562"/>
          </a:xfrm>
        </p:spPr>
        <p:txBody>
          <a:bodyPr/>
          <a:lstStyle/>
          <a:p>
            <a:r>
              <a:rPr lang="en-GB" dirty="0"/>
              <a:t>Get Database Info for User Database on Sql1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24EBB-4633-0AD3-6117-B7DA7845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1" y="1719877"/>
            <a:ext cx="11924479" cy="3418245"/>
          </a:xfrm>
          <a:prstGeom prst="rect">
            <a:avLst/>
          </a:prstGeom>
          <a:ln>
            <a:solidFill>
              <a:srgbClr val="000011"/>
            </a:solidFill>
          </a:ln>
        </p:spPr>
      </p:pic>
    </p:spTree>
    <p:extLst>
      <p:ext uri="{BB962C8B-B14F-4D97-AF65-F5344CB8AC3E}">
        <p14:creationId xmlns:p14="http://schemas.microsoft.com/office/powerpoint/2010/main" val="33825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A0347-DE64-AD29-E486-32CE07667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 dirty="0"/>
              <a:t>Backup a database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7B20D-C0EC-DD17-20FA-C986033A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66" y="1155723"/>
            <a:ext cx="6023952" cy="4584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F7F6A-FF68-8E61-1E9B-DC0693AD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79" y="1164145"/>
            <a:ext cx="522995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B7800-3B3E-D370-8613-E6864E571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SQL Agent jobs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BCB82-A769-62F4-52A3-2DBC9543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8" y="1155723"/>
            <a:ext cx="5499153" cy="4905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66A57-99AA-2AE1-EA8F-772D18D9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29" y="1155723"/>
            <a:ext cx="544906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E7195-55DE-0F7E-18B5-A6413CCDF1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Database Name and </a:t>
            </a:r>
            <a:r>
              <a:rPr lang="en-GB" err="1"/>
              <a:t>AutoShrink</a:t>
            </a:r>
            <a:r>
              <a:rPr lang="en-GB"/>
              <a:t> status on Sql1, Sql2 and Sql3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EA3E1-249A-D7FA-58CA-76277E0C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10"/>
          <a:stretch/>
        </p:blipFill>
        <p:spPr>
          <a:xfrm>
            <a:off x="144979" y="1659478"/>
            <a:ext cx="3791479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0F20F-8CE5-790D-8F42-18386BDC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41"/>
          <a:stretch/>
        </p:blipFill>
        <p:spPr>
          <a:xfrm>
            <a:off x="4071655" y="1720324"/>
            <a:ext cx="3791479" cy="19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99264-6F70-D732-3778-7FA758653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331" y="1020932"/>
            <a:ext cx="4048690" cy="63278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B1A075-2041-A746-1529-1530617054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8" b="86696"/>
          <a:stretch/>
        </p:blipFill>
        <p:spPr>
          <a:xfrm>
            <a:off x="477583" y="4545485"/>
            <a:ext cx="7082207" cy="9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350F-8861-9F08-BAC7-21EC63E0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61BAB-2C00-CD17-CB4F-841D0BEF7E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Database Name and </a:t>
            </a:r>
            <a:r>
              <a:rPr lang="en-GB" err="1"/>
              <a:t>AutoShrink</a:t>
            </a:r>
            <a:r>
              <a:rPr lang="en-GB"/>
              <a:t> status on Sql1, Sql2 and Sql3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B2BEE3-9CC0-A90C-0D96-2562A7CD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" b="31017"/>
          <a:stretch/>
        </p:blipFill>
        <p:spPr>
          <a:xfrm>
            <a:off x="2334843" y="1746000"/>
            <a:ext cx="7082207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BCD1-CFBA-F284-0EEA-A13D111D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E851-115D-ABEF-ACA6-9F991F19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</a:t>
            </a:r>
            <a:r>
              <a:rPr lang="en-US" sz="4400" dirty="0" err="1"/>
              <a:t>dbatools</a:t>
            </a:r>
            <a:r>
              <a:rPr lang="en-US" sz="4400" dirty="0"/>
              <a:t> Magic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46CF-C57F-6A09-36AE-B56207EB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Create a new database</a:t>
            </a:r>
          </a:p>
          <a:p>
            <a:pPr marL="0" indent="0">
              <a:buNone/>
            </a:pPr>
            <a:r>
              <a:rPr lang="en-GB" dirty="0"/>
              <a:t>Backup some databases</a:t>
            </a:r>
          </a:p>
          <a:p>
            <a:pPr marL="0" indent="0">
              <a:buNone/>
            </a:pPr>
            <a:r>
              <a:rPr lang="en-GB" dirty="0"/>
              <a:t>Collect some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5265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@jpomfret.co.uk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jpomfret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JessPomfret.com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31722" y="3089759"/>
            <a:ext cx="5461514" cy="34250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Open-Source Contributor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dbatools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100" dirty="0" err="1">
                <a:solidFill>
                  <a:schemeClr val="bg1"/>
                </a:solidFill>
              </a:rPr>
              <a:t>dbachecks</a:t>
            </a:r>
            <a:endParaRPr lang="en-GB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/>
              <a:t>Passionate about 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Automation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Proper Football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Fitness</a:t>
            </a:r>
          </a:p>
          <a:p>
            <a:pPr marL="0" indent="0">
              <a:buNone/>
            </a:pPr>
            <a:r>
              <a:rPr lang="en-GB" sz="2000" dirty="0"/>
              <a:t>Microsoft MVP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Data Platform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Microsoft Azure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A23FDF-81CC-452A-7F5B-23001A616F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Pomfret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F977A0-8877-0533-A56E-EB0824ED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0F4765A-69C8-BEF6-1E1B-88592717EAB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She/Her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B986747-8420-4312-13B0-0D337B6DD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Platform Engineer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87712F4-0F50-6D91-7D88-BCA4D2923CD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E6CA1ABD-00B2-5C6A-4E10-5095A7CB2EB5}"/>
              </a:ext>
            </a:extLst>
          </p:cNvPr>
          <p:cNvSpPr/>
          <p:nvPr/>
        </p:nvSpPr>
        <p:spPr>
          <a:xfrm>
            <a:off x="907337" y="5572083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2536F182-C722-5F67-B64F-302B05A6F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70" y="343143"/>
            <a:ext cx="2127003" cy="2127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D0164-27D4-EF6F-6234-30D5D9227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6" y="5008676"/>
            <a:ext cx="478737" cy="478737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42D6B4F6-BF26-7D98-2973-C77AA77C47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1" y="5340572"/>
            <a:ext cx="845503" cy="133871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5366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F6B9-20B4-261F-BC62-9B6F1B35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4AACA-7D8D-BBFC-DF46-C2CAAA2BF39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GitHub Actions &amp; </a:t>
            </a:r>
            <a:r>
              <a:rPr lang="en-GB" dirty="0" err="1"/>
              <a:t>dbatools</a:t>
            </a:r>
            <a:endParaRPr lang="en-GB" dirty="0"/>
          </a:p>
        </p:txBody>
      </p:sp>
      <p:pic>
        <p:nvPicPr>
          <p:cNvPr id="2052" name="Picture 4" descr="dbatools logo">
            <a:extLst>
              <a:ext uri="{FF2B5EF4-FFF2-40B4-BE49-F238E27FC236}">
                <a16:creationId xmlns:a16="http://schemas.microsoft.com/office/drawing/2014/main" id="{004CE23E-9EB9-8A47-4DAD-824558E0B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2" y="1948163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8F6E-2DC7-67E9-021B-095CEC30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D826-E4B1-B198-E21D-5DC78D46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 - Runners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C3BB5-E554-FBD5-6DAE-8F9D9683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Where the code runs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GitHub-hosted runners</a:t>
            </a:r>
          </a:p>
          <a:p>
            <a:r>
              <a:rPr lang="en-GB" dirty="0"/>
              <a:t>Self-hosted runners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800" dirty="0"/>
              <a:t>https://docs.github.com/en/actions/concepts/runners</a:t>
            </a:r>
          </a:p>
        </p:txBody>
      </p:sp>
      <p:pic>
        <p:nvPicPr>
          <p:cNvPr id="1026" name="Picture 2" descr="@actions">
            <a:extLst>
              <a:ext uri="{FF2B5EF4-FFF2-40B4-BE49-F238E27FC236}">
                <a16:creationId xmlns:a16="http://schemas.microsoft.com/office/drawing/2014/main" id="{49418F62-B4D1-7671-FF3A-B21FFAF2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51" y="49294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19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3327E-0692-8D30-E637-36387DA0B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3151-494A-8CAC-4AD0-3C6461EC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/>
              <a:t>Install a Self-Hosted Runner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6F401-A512-D004-7F5D-31135669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9" y="1155723"/>
            <a:ext cx="930767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80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A409-809D-3A89-F186-D384F6B4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2BEB-2B1B-C4AD-19B7-B6810BF3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8C0AF-4488-B300-93F3-D136D1A3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48" y="0"/>
            <a:ext cx="734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91DC-066D-1C9E-26F2-B49C8737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F411-5598-5251-6270-143382F3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extra magic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D44AE-3269-41F7-907E-17709896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On issue creation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Create a new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Add article to replication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 commit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Deploy database code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49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EE1C64B-B079-A3E9-5788-42B813099D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46959" y="658208"/>
            <a:ext cx="2418596" cy="2418597"/>
          </a:xfrm>
        </p:spPr>
      </p:pic>
    </p:spTree>
    <p:extLst>
      <p:ext uri="{BB962C8B-B14F-4D97-AF65-F5344CB8AC3E}">
        <p14:creationId xmlns:p14="http://schemas.microsoft.com/office/powerpoint/2010/main" val="162938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BAFD11-7DB8-82DC-A95A-69652AE70AF3}"/>
              </a:ext>
            </a:extLst>
          </p:cNvPr>
          <p:cNvSpPr txBox="1">
            <a:spLocks/>
          </p:cNvSpPr>
          <p:nvPr/>
        </p:nvSpPr>
        <p:spPr>
          <a:xfrm>
            <a:off x="1145562" y="4294611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@jpomfret.co.uk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B087B46D-FD45-132F-8D34-DB705B64B102}"/>
              </a:ext>
            </a:extLst>
          </p:cNvPr>
          <p:cNvSpPr txBox="1">
            <a:spLocks/>
          </p:cNvSpPr>
          <p:nvPr/>
        </p:nvSpPr>
        <p:spPr>
          <a:xfrm>
            <a:off x="1145562" y="4815589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jpomfret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126E89-569D-FDA5-A75D-71C5F64A710D}"/>
              </a:ext>
            </a:extLst>
          </p:cNvPr>
          <p:cNvSpPr txBox="1">
            <a:spLocks/>
          </p:cNvSpPr>
          <p:nvPr/>
        </p:nvSpPr>
        <p:spPr>
          <a:xfrm>
            <a:off x="1145562" y="5336567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JessPomfret.com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049B1B-4492-A5C4-1497-B75E7D841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775" y="5389917"/>
            <a:ext cx="478737" cy="478737"/>
          </a:xfrm>
          <a:prstGeom prst="rect">
            <a:avLst/>
          </a:prstGeom>
        </p:spPr>
      </p:pic>
      <p:sp>
        <p:nvSpPr>
          <p:cNvPr id="21" name="Graphic 11">
            <a:extLst>
              <a:ext uri="{FF2B5EF4-FFF2-40B4-BE49-F238E27FC236}">
                <a16:creationId xmlns:a16="http://schemas.microsoft.com/office/drawing/2014/main" id="{C3BB3F29-5536-0461-A564-AB959BE3C58B}"/>
              </a:ext>
            </a:extLst>
          </p:cNvPr>
          <p:cNvSpPr/>
          <p:nvPr/>
        </p:nvSpPr>
        <p:spPr>
          <a:xfrm>
            <a:off x="644977" y="4930952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68209C-B612-B76B-7342-AAB720A5F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4367545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E557F5-2AB4-D091-EE27-2AAA4A29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Plan?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D69F008-0878-AEF1-7E7D-CEBB49FD03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 are GitHub Actions?</a:t>
            </a:r>
          </a:p>
          <a:p>
            <a:r>
              <a:rPr lang="en-US" dirty="0"/>
              <a:t>Add in some PowerShell &amp; </a:t>
            </a:r>
            <a:r>
              <a:rPr lang="en-US" dirty="0" err="1"/>
              <a:t>dbatools</a:t>
            </a:r>
            <a:endParaRPr lang="en-US" dirty="0"/>
          </a:p>
          <a:p>
            <a:r>
              <a:rPr lang="en-US" dirty="0"/>
              <a:t>Automate some administration tasks</a:t>
            </a:r>
          </a:p>
        </p:txBody>
      </p:sp>
      <p:pic>
        <p:nvPicPr>
          <p:cNvPr id="1028" name="Picture 4" descr="Understanding GitHub Actions: Core Concepts and Fundamentals">
            <a:extLst>
              <a:ext uri="{FF2B5EF4-FFF2-40B4-BE49-F238E27FC236}">
                <a16:creationId xmlns:a16="http://schemas.microsoft.com/office/drawing/2014/main" id="{DD3D5525-EEA0-3BEE-6566-5AD8EBAD9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5925" r="20533" b="3142"/>
          <a:stretch>
            <a:fillRect/>
          </a:stretch>
        </p:blipFill>
        <p:spPr bwMode="auto">
          <a:xfrm>
            <a:off x="590027" y="4340135"/>
            <a:ext cx="2389517" cy="17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61A6E4-752C-180E-A5E4-809A757D38CE}"/>
              </a:ext>
            </a:extLst>
          </p:cNvPr>
          <p:cNvGrpSpPr/>
          <p:nvPr/>
        </p:nvGrpSpPr>
        <p:grpSpPr>
          <a:xfrm>
            <a:off x="4652983" y="4340135"/>
            <a:ext cx="3718969" cy="1550505"/>
            <a:chOff x="4652983" y="4340135"/>
            <a:chExt cx="3718969" cy="1550505"/>
          </a:xfrm>
        </p:grpSpPr>
        <p:pic>
          <p:nvPicPr>
            <p:cNvPr id="1026" name="Picture 2" descr="dbatools">
              <a:extLst>
                <a:ext uri="{FF2B5EF4-FFF2-40B4-BE49-F238E27FC236}">
                  <a16:creationId xmlns:a16="http://schemas.microsoft.com/office/drawing/2014/main" id="{39A39725-F9A1-5477-23F3-81528BE8D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7827" y="4810587"/>
              <a:ext cx="2524125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owerShell Gallery | Home">
              <a:extLst>
                <a:ext uri="{FF2B5EF4-FFF2-40B4-BE49-F238E27FC236}">
                  <a16:creationId xmlns:a16="http://schemas.microsoft.com/office/drawing/2014/main" id="{E63D929E-4D0E-ED3D-4EB4-F08549F2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983" y="4340135"/>
              <a:ext cx="945430" cy="155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6BD5CF30-CF0A-247D-AEC2-4311C918C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35" y="4454836"/>
            <a:ext cx="1321101" cy="132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9869E-B409-6691-BDED-03E048237FE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GitHub Actions</a:t>
            </a:r>
          </a:p>
        </p:txBody>
      </p:sp>
      <p:pic>
        <p:nvPicPr>
          <p:cNvPr id="5" name="Picture 2" descr="@actions">
            <a:extLst>
              <a:ext uri="{FF2B5EF4-FFF2-40B4-BE49-F238E27FC236}">
                <a16:creationId xmlns:a16="http://schemas.microsoft.com/office/drawing/2014/main" id="{F9341E44-D0E8-0FCD-EB89-9301194E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82141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11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6613-B955-03DE-DC3E-AD3DFBA6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55ACE-4A8C-C7F5-3054-BC7E9AFC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CI\CD Platform</a:t>
            </a:r>
          </a:p>
          <a:p>
            <a:r>
              <a:rPr lang="en-GB"/>
              <a:t>Allows you to automate things</a:t>
            </a:r>
          </a:p>
          <a:p>
            <a:r>
              <a:rPr lang="en-GB"/>
              <a:t>Based on triggers</a:t>
            </a:r>
          </a:p>
          <a:p>
            <a:pPr lvl="1"/>
            <a:r>
              <a:rPr lang="en-GB"/>
              <a:t>Schedule</a:t>
            </a:r>
          </a:p>
          <a:p>
            <a:pPr lvl="1"/>
            <a:r>
              <a:rPr lang="en-GB"/>
              <a:t>Commit</a:t>
            </a:r>
          </a:p>
          <a:p>
            <a:pPr lvl="1"/>
            <a:r>
              <a:rPr lang="en-GB"/>
              <a:t>Pull Request</a:t>
            </a:r>
          </a:p>
          <a:p>
            <a:pPr lvl="1"/>
            <a:r>
              <a:rPr lang="en-GB"/>
              <a:t>Issue</a:t>
            </a:r>
          </a:p>
          <a:p>
            <a:r>
              <a:rPr lang="en-GB"/>
              <a:t>Uses GitHub Hosted or Self-Hosted runners </a:t>
            </a:r>
          </a:p>
        </p:txBody>
      </p:sp>
      <p:pic>
        <p:nvPicPr>
          <p:cNvPr id="1026" name="Picture 2" descr="@actions">
            <a:extLst>
              <a:ext uri="{FF2B5EF4-FFF2-40B4-BE49-F238E27FC236}">
                <a16:creationId xmlns:a16="http://schemas.microsoft.com/office/drawing/2014/main" id="{BFC93674-4868-4EC3-DE6B-519C1C19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51" y="49294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7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169B-AE1C-C8C2-3E85-E405DAF3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264B-E09F-6EF0-BF43-55750D34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Azure DevOps Pipelines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B11A-3B8A-E14F-F99C-A3C75D98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CI\CD Platform</a:t>
            </a:r>
          </a:p>
          <a:p>
            <a:r>
              <a:rPr lang="en-GB"/>
              <a:t>Allows you to automate things</a:t>
            </a:r>
          </a:p>
          <a:p>
            <a:r>
              <a:rPr lang="en-GB"/>
              <a:t>Based on triggers</a:t>
            </a:r>
          </a:p>
          <a:p>
            <a:pPr lvl="1"/>
            <a:r>
              <a:rPr lang="en-GB"/>
              <a:t>Schedule</a:t>
            </a:r>
          </a:p>
          <a:p>
            <a:pPr lvl="1"/>
            <a:r>
              <a:rPr lang="en-GB"/>
              <a:t>Commit</a:t>
            </a:r>
          </a:p>
          <a:p>
            <a:pPr lvl="1"/>
            <a:r>
              <a:rPr lang="en-GB"/>
              <a:t>Pull Request</a:t>
            </a:r>
          </a:p>
          <a:p>
            <a:pPr lvl="1"/>
            <a:r>
              <a:rPr lang="en-GB"/>
              <a:t>Work Item (not as easy – need to use webhook trigger)</a:t>
            </a:r>
          </a:p>
          <a:p>
            <a:r>
              <a:rPr lang="en-GB"/>
              <a:t>Uses Microsoft Hosted or Self-Hosted agents</a:t>
            </a:r>
          </a:p>
        </p:txBody>
      </p:sp>
      <p:pic>
        <p:nvPicPr>
          <p:cNvPr id="1028" name="Picture 4" descr="Azure Pipelines: A Comprehensive Guide to Streamlining Your DevOps Workflow  - WeCodeRight">
            <a:extLst>
              <a:ext uri="{FF2B5EF4-FFF2-40B4-BE49-F238E27FC236}">
                <a16:creationId xmlns:a16="http://schemas.microsoft.com/office/drawing/2014/main" id="{C036D8B5-7B41-B27A-91F4-FA956A5B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4" y="48582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7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2838-B85D-73CE-DBA3-F8CC4AA3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F26-8823-9FA6-8D74-2CA84804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 use cases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75CC5-C38F-3DCA-E433-AF85BD7D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49" y="1633591"/>
            <a:ext cx="10515600" cy="434596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On push – run automated tests</a:t>
            </a:r>
          </a:p>
          <a:p>
            <a:r>
              <a:rPr lang="en-GB" dirty="0"/>
              <a:t>On schedule – look for issues that are stale</a:t>
            </a:r>
          </a:p>
          <a:p>
            <a:r>
              <a:rPr lang="en-GB" dirty="0"/>
              <a:t>Manually – publish package to NuGet</a:t>
            </a:r>
          </a:p>
          <a:p>
            <a:endParaRPr lang="en-GB" dirty="0"/>
          </a:p>
          <a:p>
            <a:r>
              <a:rPr lang="en-GB" dirty="0"/>
              <a:t>On issue creation </a:t>
            </a:r>
          </a:p>
          <a:p>
            <a:pPr lvl="1"/>
            <a:r>
              <a:rPr lang="en-GB" dirty="0"/>
              <a:t>Create a SQL Server database?</a:t>
            </a:r>
          </a:p>
          <a:p>
            <a:pPr lvl="1"/>
            <a:r>
              <a:rPr lang="en-GB" dirty="0"/>
              <a:t>add article to replication?</a:t>
            </a:r>
          </a:p>
          <a:p>
            <a:pPr lvl="1"/>
            <a:r>
              <a:rPr lang="en-GB" dirty="0"/>
              <a:t>Start an agent job?</a:t>
            </a:r>
          </a:p>
        </p:txBody>
      </p:sp>
    </p:spTree>
    <p:extLst>
      <p:ext uri="{BB962C8B-B14F-4D97-AF65-F5344CB8AC3E}">
        <p14:creationId xmlns:p14="http://schemas.microsoft.com/office/powerpoint/2010/main" val="135040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2AF5-F18C-00DB-A4EA-192008F5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1D79F-76DF-34C5-4E37-E299DCAD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0008386" cy="64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0C86-FFA6-9353-C6F7-556AE85B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A44-46E2-043B-5F71-D4B33113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Our first GitHub Action!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2C126-8E50-F235-63BA-E8E2FCF0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Mark stale issues and pull requests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Summaries?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654955"/>
      </p:ext>
    </p:extLst>
  </p:cSld>
  <p:clrMapOvr>
    <a:masterClrMapping/>
  </p:clrMapOvr>
</p:sld>
</file>

<file path=ppt/theme/theme1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22" ma:contentTypeDescription="Create a new document." ma:contentTypeScope="" ma:versionID="3bf0afb703446d70a2de22bb4eb4d434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ceb259435a317a99c51cb11b13583a80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  <xsd:element ref="ns2:Autho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  <xsd:element name="Author0" ma:index="22" nillable="true" ma:displayName="Author" ma:format="Dropdown" ma:internalName="Author0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f536e90f-a63c-417c-a397-dad62e02e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8b56304-9baf-48d2-b59c-545f107b0cc8}" ma:internalName="TaxCatchAll" ma:showField="CatchAllData" ma:web="cfa6ec7d-b27d-4976-a2d2-0968bdeef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9261daf-a6c8-4475-bfe4-e465f101f752" xsi:nil="true"/>
    <Provider xmlns="09261daf-a6c8-4475-bfe4-e465f101f752" xsi:nil="true"/>
    <Author0 xmlns="09261daf-a6c8-4475-bfe4-e465f101f752" xsi:nil="true"/>
    <TaxCatchAll xmlns="cfa6ec7d-b27d-4976-a2d2-0968bdeefb84" xsi:nil="true"/>
    <lcf76f155ced4ddcb4097134ff3c332f xmlns="09261daf-a6c8-4475-bfe4-e465f101f752">
      <Terms xmlns="http://schemas.microsoft.com/office/infopath/2007/PartnerControls"/>
    </lcf76f155ced4ddcb4097134ff3c332f>
    <Status xmlns="09261daf-a6c8-4475-bfe4-e465f101f75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99691A-21DB-4EE5-8BB2-49144DED7677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C4FC86-36EB-457A-8FED-5E4FC52B771A}">
  <ds:schemaRefs>
    <ds:schemaRef ds:uri="http://purl.org/dc/dcmitype/"/>
    <ds:schemaRef ds:uri="http://schemas.microsoft.com/office/2006/metadata/properties"/>
    <ds:schemaRef ds:uri="09261daf-a6c8-4475-bfe4-e465f101f752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fa6ec7d-b27d-4976-a2d2-0968bdeefb84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66BF29E-FAFE-4CC7-92B8-7C31EA33B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</Words>
  <Application>Microsoft Office PowerPoint</Application>
  <PresentationFormat>Widescreen</PresentationFormat>
  <Paragraphs>109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Roboto</vt:lpstr>
      <vt:lpstr>Verdana</vt:lpstr>
      <vt:lpstr>Calibri</vt:lpstr>
      <vt:lpstr>IBM Plex Sans</vt:lpstr>
      <vt:lpstr>Kanit SemiBold</vt:lpstr>
      <vt:lpstr>Arial</vt:lpstr>
      <vt:lpstr>Kanit Light</vt:lpstr>
      <vt:lpstr>Roboto Regular</vt:lpstr>
      <vt:lpstr>Roboto Bold</vt:lpstr>
      <vt:lpstr>Calibri Light</vt:lpstr>
      <vt:lpstr>PASS on Tour</vt:lpstr>
      <vt:lpstr>SQL Server Automation with PowerShell, dbatools and GitHub Actions</vt:lpstr>
      <vt:lpstr>Jess</vt:lpstr>
      <vt:lpstr>What’s the Plan?</vt:lpstr>
      <vt:lpstr>GitHub Actions</vt:lpstr>
      <vt:lpstr>GitHub Actions</vt:lpstr>
      <vt:lpstr>Azure DevOps Pipelines</vt:lpstr>
      <vt:lpstr>GitHub Actions use cases</vt:lpstr>
      <vt:lpstr>PowerPoint Presentation</vt:lpstr>
      <vt:lpstr>Demo Time – Our first GitHub Action!</vt:lpstr>
      <vt:lpstr>dbatools</vt:lpstr>
      <vt:lpstr>It’s like a command line  SQL Server Management Studio  If you can do it in SSMS – you can do it in dbatools*  *mostly</vt:lpstr>
      <vt:lpstr>Get Database Info for User Database on Sql1</vt:lpstr>
      <vt:lpstr>Get Database Info for User Database on Sql1</vt:lpstr>
      <vt:lpstr>Backup a database on Sql1</vt:lpstr>
      <vt:lpstr>Get SQL Agent jobs on Sql1</vt:lpstr>
      <vt:lpstr>Get Database Name and AutoShrink status on Sql1, Sql2 and Sql3</vt:lpstr>
      <vt:lpstr>Get Database Name and AutoShrink status on Sql1, Sql2 and Sql3</vt:lpstr>
      <vt:lpstr>PowerPoint Presentation</vt:lpstr>
      <vt:lpstr>Demo Time – dbatools Magic</vt:lpstr>
      <vt:lpstr>GitHub Actions &amp; dbatools</vt:lpstr>
      <vt:lpstr>GitHub Actions - Runners</vt:lpstr>
      <vt:lpstr>Install a Self-Hosted Runner</vt:lpstr>
      <vt:lpstr>PowerPoint Presentation</vt:lpstr>
      <vt:lpstr>Demo Time – extra magic</vt:lpstr>
      <vt:lpstr>PowerPoint Presentation</vt:lpstr>
      <vt:lpstr>Jess Pomfret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Jess Pomfret</cp:lastModifiedBy>
  <cp:revision>7</cp:revision>
  <cp:lastPrinted>2015-12-02T11:41:23Z</cp:lastPrinted>
  <dcterms:created xsi:type="dcterms:W3CDTF">2015-11-25T13:50:45Z</dcterms:created>
  <dcterms:modified xsi:type="dcterms:W3CDTF">2025-09-11T10:10:16Z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